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8" r:id="rId2"/>
    <p:sldId id="319" r:id="rId3"/>
    <p:sldId id="324" r:id="rId4"/>
    <p:sldId id="320" r:id="rId5"/>
    <p:sldId id="325" r:id="rId6"/>
    <p:sldId id="326" r:id="rId7"/>
    <p:sldId id="314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5CD69"/>
    <a:srgbClr val="BEDCDC"/>
    <a:srgbClr val="64AACD"/>
    <a:srgbClr val="F08C00"/>
    <a:srgbClr val="64C823"/>
    <a:srgbClr val="78828C"/>
    <a:srgbClr val="D2D7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78" autoAdjust="0"/>
  </p:normalViewPr>
  <p:slideViewPr>
    <p:cSldViewPr>
      <p:cViewPr>
        <p:scale>
          <a:sx n="150" d="100"/>
          <a:sy n="150" d="100"/>
        </p:scale>
        <p:origin x="49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99653DE4-6A84-46BE-B385-DEFB62EB9568}" type="datetimeFigureOut">
              <a:rPr lang="sl-SI"/>
              <a:pPr>
                <a:defRPr/>
              </a:pPr>
              <a:t>9.3.2012</a:t>
            </a:fld>
            <a:endParaRPr lang="sl-SI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B4B4925C-15D4-4564-8089-79F40EAE967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24611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04025" y="188913"/>
            <a:ext cx="1882775" cy="6300787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50938" y="188913"/>
            <a:ext cx="5500687" cy="6300787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besedilo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22575" y="862013"/>
            <a:ext cx="5864225" cy="5048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1150938" y="1814513"/>
            <a:ext cx="3690937" cy="4675187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994275" y="1814513"/>
            <a:ext cx="3692525" cy="4675187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50938" y="1600200"/>
            <a:ext cx="3690937" cy="488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994275" y="1600200"/>
            <a:ext cx="3692525" cy="488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8"/>
          <p:cNvPicPr>
            <a:picLocks noChangeAspect="1" noChangeArrowheads="1"/>
          </p:cNvPicPr>
          <p:nvPr userDrawn="1"/>
        </p:nvPicPr>
        <p:blipFill>
          <a:blip r:embed="rId14" cstate="print"/>
          <a:srcRect l="12253" r="20193" b="42717"/>
          <a:stretch>
            <a:fillRect/>
          </a:stretch>
        </p:blipFill>
        <p:spPr bwMode="auto">
          <a:xfrm>
            <a:off x="481013" y="0"/>
            <a:ext cx="8032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8" descr="podlaga07"/>
          <p:cNvPicPr>
            <a:picLocks noChangeAspect="1" noChangeArrowheads="1"/>
          </p:cNvPicPr>
          <p:nvPr userDrawn="1"/>
        </p:nvPicPr>
        <p:blipFill>
          <a:blip r:embed="rId15" cstate="print"/>
          <a:srcRect r="4323" b="6786"/>
          <a:stretch>
            <a:fillRect/>
          </a:stretch>
        </p:blipFill>
        <p:spPr bwMode="auto">
          <a:xfrm>
            <a:off x="0" y="558800"/>
            <a:ext cx="914400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22575" y="862013"/>
            <a:ext cx="58642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tekst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0938" y="1814513"/>
            <a:ext cx="7535862" cy="467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40" name="Rectangle 16"/>
          <p:cNvSpPr>
            <a:spLocks noChangeArrowheads="1"/>
          </p:cNvSpPr>
          <p:nvPr userDrawn="1"/>
        </p:nvSpPr>
        <p:spPr bwMode="auto">
          <a:xfrm>
            <a:off x="90488" y="1495425"/>
            <a:ext cx="42862" cy="44450"/>
          </a:xfrm>
          <a:prstGeom prst="rect">
            <a:avLst/>
          </a:prstGeom>
          <a:solidFill>
            <a:srgbClr val="7882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438150" y="1497013"/>
            <a:ext cx="42863" cy="44450"/>
          </a:xfrm>
          <a:prstGeom prst="rect">
            <a:avLst/>
          </a:prstGeom>
          <a:solidFill>
            <a:srgbClr val="64C82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2378075" y="1485900"/>
            <a:ext cx="42863" cy="44450"/>
          </a:xfrm>
          <a:prstGeom prst="rect">
            <a:avLst/>
          </a:prstGeom>
          <a:solidFill>
            <a:srgbClr val="F08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3101975" y="1495425"/>
            <a:ext cx="42863" cy="44450"/>
          </a:xfrm>
          <a:prstGeom prst="rect">
            <a:avLst/>
          </a:prstGeom>
          <a:solidFill>
            <a:srgbClr val="7882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44" name="Rectangle 20"/>
          <p:cNvSpPr>
            <a:spLocks noChangeArrowheads="1"/>
          </p:cNvSpPr>
          <p:nvPr userDrawn="1"/>
        </p:nvSpPr>
        <p:spPr bwMode="auto">
          <a:xfrm>
            <a:off x="3824288" y="1495425"/>
            <a:ext cx="42862" cy="44450"/>
          </a:xfrm>
          <a:prstGeom prst="rect">
            <a:avLst/>
          </a:prstGeom>
          <a:solidFill>
            <a:srgbClr val="F08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4549775" y="1495425"/>
            <a:ext cx="42863" cy="44450"/>
          </a:xfrm>
          <a:prstGeom prst="rect">
            <a:avLst/>
          </a:prstGeom>
          <a:solidFill>
            <a:srgbClr val="7882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46" name="Rectangle 22"/>
          <p:cNvSpPr>
            <a:spLocks noChangeArrowheads="1"/>
          </p:cNvSpPr>
          <p:nvPr userDrawn="1"/>
        </p:nvSpPr>
        <p:spPr bwMode="auto">
          <a:xfrm>
            <a:off x="5267325" y="1495425"/>
            <a:ext cx="42863" cy="44450"/>
          </a:xfrm>
          <a:prstGeom prst="rect">
            <a:avLst/>
          </a:prstGeom>
          <a:solidFill>
            <a:srgbClr val="F08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5976938" y="1495425"/>
            <a:ext cx="42862" cy="44450"/>
          </a:xfrm>
          <a:prstGeom prst="rect">
            <a:avLst/>
          </a:prstGeom>
          <a:solidFill>
            <a:srgbClr val="7882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6702425" y="1495425"/>
            <a:ext cx="42863" cy="44450"/>
          </a:xfrm>
          <a:prstGeom prst="rect">
            <a:avLst/>
          </a:prstGeom>
          <a:solidFill>
            <a:srgbClr val="F08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49" name="Rectangle 25"/>
          <p:cNvSpPr>
            <a:spLocks noChangeArrowheads="1"/>
          </p:cNvSpPr>
          <p:nvPr userDrawn="1"/>
        </p:nvSpPr>
        <p:spPr bwMode="auto">
          <a:xfrm>
            <a:off x="7427913" y="1495425"/>
            <a:ext cx="42862" cy="44450"/>
          </a:xfrm>
          <a:prstGeom prst="rect">
            <a:avLst/>
          </a:prstGeom>
          <a:solidFill>
            <a:srgbClr val="7882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0" name="Rectangle 26"/>
          <p:cNvSpPr>
            <a:spLocks noChangeArrowheads="1"/>
          </p:cNvSpPr>
          <p:nvPr userDrawn="1"/>
        </p:nvSpPr>
        <p:spPr bwMode="auto">
          <a:xfrm>
            <a:off x="8147050" y="1495425"/>
            <a:ext cx="42863" cy="44450"/>
          </a:xfrm>
          <a:prstGeom prst="rect">
            <a:avLst/>
          </a:prstGeom>
          <a:solidFill>
            <a:srgbClr val="F08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1" name="Rectangle 27"/>
          <p:cNvSpPr>
            <a:spLocks noChangeArrowheads="1"/>
          </p:cNvSpPr>
          <p:nvPr userDrawn="1"/>
        </p:nvSpPr>
        <p:spPr bwMode="auto">
          <a:xfrm>
            <a:off x="8863013" y="1495425"/>
            <a:ext cx="42862" cy="44450"/>
          </a:xfrm>
          <a:prstGeom prst="rect">
            <a:avLst/>
          </a:prstGeom>
          <a:solidFill>
            <a:srgbClr val="7882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2" name="Rectangle 28"/>
          <p:cNvSpPr>
            <a:spLocks noChangeArrowheads="1"/>
          </p:cNvSpPr>
          <p:nvPr userDrawn="1"/>
        </p:nvSpPr>
        <p:spPr bwMode="auto">
          <a:xfrm>
            <a:off x="2741613" y="1495425"/>
            <a:ext cx="42862" cy="44450"/>
          </a:xfrm>
          <a:prstGeom prst="rect">
            <a:avLst/>
          </a:prstGeom>
          <a:solidFill>
            <a:srgbClr val="64AAC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3" name="Rectangle 29"/>
          <p:cNvSpPr>
            <a:spLocks noChangeArrowheads="1"/>
          </p:cNvSpPr>
          <p:nvPr userDrawn="1"/>
        </p:nvSpPr>
        <p:spPr bwMode="auto">
          <a:xfrm>
            <a:off x="3463925" y="1495425"/>
            <a:ext cx="42863" cy="44450"/>
          </a:xfrm>
          <a:prstGeom prst="rect">
            <a:avLst/>
          </a:prstGeom>
          <a:solidFill>
            <a:srgbClr val="64C82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4" name="Rectangle 30"/>
          <p:cNvSpPr>
            <a:spLocks noChangeArrowheads="1"/>
          </p:cNvSpPr>
          <p:nvPr userDrawn="1"/>
        </p:nvSpPr>
        <p:spPr bwMode="auto">
          <a:xfrm>
            <a:off x="4183063" y="1495425"/>
            <a:ext cx="42862" cy="44450"/>
          </a:xfrm>
          <a:prstGeom prst="rect">
            <a:avLst/>
          </a:prstGeom>
          <a:solidFill>
            <a:srgbClr val="64AAC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5" name="Rectangle 31"/>
          <p:cNvSpPr>
            <a:spLocks noChangeArrowheads="1"/>
          </p:cNvSpPr>
          <p:nvPr userDrawn="1"/>
        </p:nvSpPr>
        <p:spPr bwMode="auto">
          <a:xfrm>
            <a:off x="4906963" y="1495425"/>
            <a:ext cx="42862" cy="44450"/>
          </a:xfrm>
          <a:prstGeom prst="rect">
            <a:avLst/>
          </a:prstGeom>
          <a:solidFill>
            <a:srgbClr val="64C82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6" name="Rectangle 32"/>
          <p:cNvSpPr>
            <a:spLocks noChangeArrowheads="1"/>
          </p:cNvSpPr>
          <p:nvPr userDrawn="1"/>
        </p:nvSpPr>
        <p:spPr bwMode="auto">
          <a:xfrm>
            <a:off x="5618163" y="1495425"/>
            <a:ext cx="42862" cy="44450"/>
          </a:xfrm>
          <a:prstGeom prst="rect">
            <a:avLst/>
          </a:prstGeom>
          <a:solidFill>
            <a:srgbClr val="64AAC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7" name="Rectangle 33"/>
          <p:cNvSpPr>
            <a:spLocks noChangeArrowheads="1"/>
          </p:cNvSpPr>
          <p:nvPr userDrawn="1"/>
        </p:nvSpPr>
        <p:spPr bwMode="auto">
          <a:xfrm>
            <a:off x="6343650" y="1495425"/>
            <a:ext cx="42863" cy="44450"/>
          </a:xfrm>
          <a:prstGeom prst="rect">
            <a:avLst/>
          </a:prstGeom>
          <a:solidFill>
            <a:srgbClr val="64C82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8" name="Rectangle 34"/>
          <p:cNvSpPr>
            <a:spLocks noChangeArrowheads="1"/>
          </p:cNvSpPr>
          <p:nvPr userDrawn="1"/>
        </p:nvSpPr>
        <p:spPr bwMode="auto">
          <a:xfrm>
            <a:off x="7062788" y="1495425"/>
            <a:ext cx="42862" cy="44450"/>
          </a:xfrm>
          <a:prstGeom prst="rect">
            <a:avLst/>
          </a:prstGeom>
          <a:solidFill>
            <a:srgbClr val="64AAC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59" name="Rectangle 35"/>
          <p:cNvSpPr>
            <a:spLocks noChangeArrowheads="1"/>
          </p:cNvSpPr>
          <p:nvPr userDrawn="1"/>
        </p:nvSpPr>
        <p:spPr bwMode="auto">
          <a:xfrm>
            <a:off x="8513763" y="1495425"/>
            <a:ext cx="42862" cy="44450"/>
          </a:xfrm>
          <a:prstGeom prst="rect">
            <a:avLst/>
          </a:prstGeom>
          <a:solidFill>
            <a:srgbClr val="64AAC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60" name="Rectangle 36"/>
          <p:cNvSpPr>
            <a:spLocks noChangeArrowheads="1"/>
          </p:cNvSpPr>
          <p:nvPr userDrawn="1"/>
        </p:nvSpPr>
        <p:spPr bwMode="auto">
          <a:xfrm>
            <a:off x="7796213" y="1495425"/>
            <a:ext cx="42862" cy="44450"/>
          </a:xfrm>
          <a:prstGeom prst="rect">
            <a:avLst/>
          </a:prstGeom>
          <a:solidFill>
            <a:srgbClr val="64C82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61" name="Text Box 37"/>
          <p:cNvSpPr txBox="1">
            <a:spLocks noChangeArrowheads="1"/>
          </p:cNvSpPr>
          <p:nvPr userDrawn="1"/>
        </p:nvSpPr>
        <p:spPr bwMode="auto">
          <a:xfrm rot="16200000">
            <a:off x="-331787" y="6300788"/>
            <a:ext cx="9001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>
                <a:solidFill>
                  <a:srgbClr val="F08C00"/>
                </a:solidFill>
                <a:cs typeface="Arial" charset="0"/>
              </a:rPr>
              <a:t>©</a:t>
            </a:r>
            <a:r>
              <a:rPr lang="sl-SI" sz="800">
                <a:solidFill>
                  <a:srgbClr val="F08C00"/>
                </a:solidFill>
                <a:cs typeface="Arial" charset="0"/>
              </a:rPr>
              <a:t> </a:t>
            </a:r>
            <a:r>
              <a:rPr lang="sl-SI" sz="800">
                <a:solidFill>
                  <a:srgbClr val="F08C00"/>
                </a:solidFill>
                <a:latin typeface="SI Meta Normal Caps" pitchFamily="2" charset="0"/>
                <a:cs typeface="Arial" charset="0"/>
              </a:rPr>
              <a:t>TŠC Kranj</a:t>
            </a:r>
            <a:endParaRPr lang="en-US" sz="800">
              <a:solidFill>
                <a:srgbClr val="F08C00"/>
              </a:solidFill>
              <a:latin typeface="SI Meta Normal Caps" pitchFamily="2" charset="0"/>
              <a:cs typeface="Arial" charset="0"/>
            </a:endParaRPr>
          </a:p>
        </p:txBody>
      </p:sp>
      <p:pic>
        <p:nvPicPr>
          <p:cNvPr id="2" name="Picture 38" descr="SG logotip 1 [Converted]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9925" y="1011238"/>
            <a:ext cx="15906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08C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08C00"/>
          </a:solidFill>
          <a:latin typeface="SI Meta Normal Caps" pitchFamily="2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08C00"/>
          </a:solidFill>
          <a:latin typeface="SI Meta Normal Caps" pitchFamily="2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08C00"/>
          </a:solidFill>
          <a:latin typeface="SI Meta Normal Caps" pitchFamily="2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08C00"/>
          </a:solidFill>
          <a:latin typeface="SI Meta Normal Caps" pitchFamily="2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F08C00"/>
          </a:solidFill>
          <a:latin typeface="SI Meta Normal Caps" pitchFamily="2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F08C00"/>
          </a:solidFill>
          <a:latin typeface="SI Meta Normal Caps" pitchFamily="2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F08C00"/>
          </a:solidFill>
          <a:latin typeface="SI Meta Normal Caps" pitchFamily="2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F08C00"/>
          </a:solidFill>
          <a:latin typeface="SI Meta Normal Caps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F08C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F5CD69"/>
          </a:solidFill>
          <a:latin typeface="SI Berkeley Bold" pitchFamily="2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F5CD69"/>
          </a:solidFill>
          <a:latin typeface="SI Berkeley Book" pitchFamily="2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F5CD69"/>
          </a:solidFill>
          <a:latin typeface="SI Berkeley Book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F5CD69"/>
          </a:solidFill>
          <a:latin typeface="SI Berkeley Book Italic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F5CD69"/>
          </a:solidFill>
          <a:latin typeface="SI Berkeley Book Italic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F5CD69"/>
          </a:solidFill>
          <a:latin typeface="SI Berkeley Book Italic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F5CD69"/>
          </a:solidFill>
          <a:latin typeface="SI Berkeley Book Italic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F5CD69"/>
          </a:solidFill>
          <a:latin typeface="SI Berkeley Book Italic" pitchFamily="2" charset="0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EH_MAT2012_ucna_priprava_tipA.doc" TargetMode="External"/><Relationship Id="rId2" Type="http://schemas.openxmlformats.org/officeDocument/2006/relationships/hyperlink" Target="RA&#268;_MAT4(1,2).doc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ELE_MAT2012_ucna_priprava_tipA.doc" TargetMode="External"/><Relationship Id="rId4" Type="http://schemas.openxmlformats.org/officeDocument/2006/relationships/hyperlink" Target="MEH_MAT_integral_2012_ucna_priprava_tipA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/gform?key=0Ao4MFNfWmHw5dGViV1M4Z0ZGZWpqa3hSazVLanpibXc&amp;gridId=0" TargetMode="External"/><Relationship Id="rId2" Type="http://schemas.openxmlformats.org/officeDocument/2006/relationships/hyperlink" Target="https://docs.google.com/spreadsheet/viewform?formkey=dGViV1M4Z0ZGZWpqa3hSazVLanpibXc6MQ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algn="ctr"/>
            <a:r>
              <a:rPr lang="sl-SI" b="1" dirty="0" smtClean="0">
                <a:latin typeface="Arial" charset="0"/>
              </a:rPr>
              <a:t>PREDSTAVITEV ŠOLSKEGA RAZVOJNEGA PROJEKTA</a:t>
            </a:r>
            <a:r>
              <a:rPr lang="sl-SI" dirty="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mtClean="0">
                <a:latin typeface="Arial" charset="0"/>
              </a:rPr>
              <a:t>“Medpredmetno timsko poučevanje matematike in strokovnih predmetov”</a:t>
            </a:r>
            <a:r>
              <a:rPr lang="sl-SI" smtClean="0"/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03238" y="6102350"/>
            <a:ext cx="33845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sl-SI" sz="2000">
                <a:solidFill>
                  <a:srgbClr val="F5CD69"/>
                </a:solidFill>
              </a:rPr>
              <a:t>Gašper Strniša, mag.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sl-SI" sz="2000">
                <a:solidFill>
                  <a:srgbClr val="F5CD69"/>
                </a:solidFill>
              </a:rPr>
              <a:t>Goran Vujović, prof.</a:t>
            </a:r>
            <a:endParaRPr lang="sl-SI" sz="2000">
              <a:solidFill>
                <a:srgbClr val="F5CD69"/>
              </a:solidFill>
              <a:latin typeface="SI Meta Normal Caps" pitchFamily="2" charset="0"/>
            </a:endParaRPr>
          </a:p>
        </p:txBody>
      </p:sp>
      <p:pic>
        <p:nvPicPr>
          <p:cNvPr id="5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661988"/>
            <a:ext cx="28384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2744788"/>
            <a:ext cx="4464050" cy="3743325"/>
          </a:xfrm>
        </p:spPr>
        <p:txBody>
          <a:bodyPr/>
          <a:lstStyle/>
          <a:p>
            <a:r>
              <a:rPr lang="sl-SI" smtClean="0">
                <a:solidFill>
                  <a:srgbClr val="F5CD69"/>
                </a:solidFill>
                <a:latin typeface="Arial" charset="0"/>
              </a:rPr>
              <a:t>MEHANIKA</a:t>
            </a:r>
            <a:br>
              <a:rPr lang="sl-SI" smtClean="0">
                <a:solidFill>
                  <a:srgbClr val="F5CD69"/>
                </a:solidFill>
                <a:latin typeface="Arial" charset="0"/>
              </a:rPr>
            </a:br>
            <a:endParaRPr lang="sl-SI" smtClean="0">
              <a:solidFill>
                <a:srgbClr val="F5CD69"/>
              </a:solidFill>
              <a:latin typeface="Arial" charset="0"/>
            </a:endParaRPr>
          </a:p>
          <a:p>
            <a:r>
              <a:rPr lang="sl-SI" smtClean="0">
                <a:solidFill>
                  <a:srgbClr val="F5CD69"/>
                </a:solidFill>
                <a:latin typeface="Arial" charset="0"/>
              </a:rPr>
              <a:t>RAČUNALNIŠTVO</a:t>
            </a:r>
            <a:br>
              <a:rPr lang="sl-SI" smtClean="0">
                <a:solidFill>
                  <a:srgbClr val="F5CD69"/>
                </a:solidFill>
                <a:latin typeface="Arial" charset="0"/>
              </a:rPr>
            </a:br>
            <a:endParaRPr lang="sl-SI" smtClean="0">
              <a:solidFill>
                <a:srgbClr val="F5CD69"/>
              </a:solidFill>
              <a:latin typeface="Arial" charset="0"/>
            </a:endParaRPr>
          </a:p>
          <a:p>
            <a:r>
              <a:rPr lang="sl-SI" smtClean="0">
                <a:solidFill>
                  <a:srgbClr val="F5CD69"/>
                </a:solidFill>
                <a:latin typeface="Arial" charset="0"/>
              </a:rPr>
              <a:t>ELEKTROTEHNIKA</a:t>
            </a:r>
          </a:p>
        </p:txBody>
      </p:sp>
      <p:sp>
        <p:nvSpPr>
          <p:cNvPr id="3075" name="Title 3"/>
          <p:cNvSpPr>
            <a:spLocks noGrp="1"/>
          </p:cNvSpPr>
          <p:nvPr>
            <p:ph type="title"/>
          </p:nvPr>
        </p:nvSpPr>
        <p:spPr>
          <a:xfrm>
            <a:off x="2195513" y="873125"/>
            <a:ext cx="6743700" cy="504825"/>
          </a:xfrm>
        </p:spPr>
        <p:txBody>
          <a:bodyPr/>
          <a:lstStyle/>
          <a:p>
            <a:r>
              <a:rPr lang="sl-SI" sz="3200" smtClean="0"/>
              <a:t>  </a:t>
            </a:r>
            <a:r>
              <a:rPr lang="sl-SI" sz="3200" smtClean="0">
                <a:latin typeface="Arial" charset="0"/>
              </a:rPr>
              <a:t>Medpredmetno timsko poučevanje</a:t>
            </a:r>
            <a:endParaRPr lang="sl-SI" smtClean="0">
              <a:latin typeface="Arial" charset="0"/>
            </a:endParaRPr>
          </a:p>
        </p:txBody>
      </p:sp>
      <p:sp>
        <p:nvSpPr>
          <p:cNvPr id="3076" name="Line 13"/>
          <p:cNvSpPr>
            <a:spLocks noChangeShapeType="1"/>
          </p:cNvSpPr>
          <p:nvPr/>
        </p:nvSpPr>
        <p:spPr bwMode="auto">
          <a:xfrm flipH="1" flipV="1">
            <a:off x="3960813" y="3033713"/>
            <a:ext cx="2879725" cy="719137"/>
          </a:xfrm>
          <a:prstGeom prst="line">
            <a:avLst/>
          </a:prstGeom>
          <a:noFill/>
          <a:ln w="76200">
            <a:solidFill>
              <a:srgbClr val="F08C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sl-SI"/>
          </a:p>
        </p:txBody>
      </p:sp>
      <p:sp>
        <p:nvSpPr>
          <p:cNvPr id="3077" name="Line 14"/>
          <p:cNvSpPr>
            <a:spLocks noChangeShapeType="1"/>
          </p:cNvSpPr>
          <p:nvPr/>
        </p:nvSpPr>
        <p:spPr bwMode="auto">
          <a:xfrm>
            <a:off x="5256213" y="4113213"/>
            <a:ext cx="1584325" cy="1587"/>
          </a:xfrm>
          <a:prstGeom prst="line">
            <a:avLst/>
          </a:prstGeom>
          <a:noFill/>
          <a:ln w="76200">
            <a:solidFill>
              <a:srgbClr val="F08C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sl-SI"/>
          </a:p>
        </p:txBody>
      </p:sp>
      <p:sp>
        <p:nvSpPr>
          <p:cNvPr id="3078" name="Line 15"/>
          <p:cNvSpPr>
            <a:spLocks noChangeShapeType="1"/>
          </p:cNvSpPr>
          <p:nvPr/>
        </p:nvSpPr>
        <p:spPr bwMode="auto">
          <a:xfrm flipV="1">
            <a:off x="5435600" y="4400550"/>
            <a:ext cx="1404938" cy="792163"/>
          </a:xfrm>
          <a:prstGeom prst="line">
            <a:avLst/>
          </a:prstGeom>
          <a:noFill/>
          <a:ln w="76200">
            <a:solidFill>
              <a:srgbClr val="F08C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sl-SI"/>
          </a:p>
        </p:txBody>
      </p:sp>
      <p:sp>
        <p:nvSpPr>
          <p:cNvPr id="3079" name="Rectangle 16"/>
          <p:cNvSpPr>
            <a:spLocks noChangeArrowheads="1"/>
          </p:cNvSpPr>
          <p:nvPr/>
        </p:nvSpPr>
        <p:spPr bwMode="auto">
          <a:xfrm>
            <a:off x="5040313" y="1628775"/>
            <a:ext cx="4392612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sl-SI" sz="3200" b="1">
                <a:solidFill>
                  <a:srgbClr val="F08C00"/>
                </a:solidFill>
              </a:rPr>
              <a:t>   M</a:t>
            </a:r>
            <a:br>
              <a:rPr lang="sl-SI" sz="3200" b="1">
                <a:solidFill>
                  <a:srgbClr val="F08C00"/>
                </a:solidFill>
              </a:rPr>
            </a:br>
            <a:r>
              <a:rPr lang="sl-SI" sz="3200" b="1">
                <a:solidFill>
                  <a:srgbClr val="F08C00"/>
                </a:solidFill>
              </a:rPr>
              <a:t>A</a:t>
            </a:r>
            <a:br>
              <a:rPr lang="sl-SI" sz="3200" b="1">
                <a:solidFill>
                  <a:srgbClr val="F08C00"/>
                </a:solidFill>
              </a:rPr>
            </a:br>
            <a:r>
              <a:rPr lang="sl-SI" sz="3200" b="1">
                <a:solidFill>
                  <a:srgbClr val="F08C00"/>
                </a:solidFill>
              </a:rPr>
              <a:t>T</a:t>
            </a:r>
            <a:br>
              <a:rPr lang="sl-SI" sz="3200" b="1">
                <a:solidFill>
                  <a:srgbClr val="F08C00"/>
                </a:solidFill>
              </a:rPr>
            </a:br>
            <a:r>
              <a:rPr lang="sl-SI" sz="3200" b="1">
                <a:solidFill>
                  <a:srgbClr val="F08C00"/>
                </a:solidFill>
              </a:rPr>
              <a:t>E</a:t>
            </a:r>
            <a:br>
              <a:rPr lang="sl-SI" sz="3200" b="1">
                <a:solidFill>
                  <a:srgbClr val="F08C00"/>
                </a:solidFill>
              </a:rPr>
            </a:br>
            <a:r>
              <a:rPr lang="sl-SI" sz="3200" b="1">
                <a:solidFill>
                  <a:srgbClr val="F08C00"/>
                </a:solidFill>
              </a:rPr>
              <a:t>M</a:t>
            </a:r>
            <a:br>
              <a:rPr lang="sl-SI" sz="3200" b="1">
                <a:solidFill>
                  <a:srgbClr val="F08C00"/>
                </a:solidFill>
              </a:rPr>
            </a:br>
            <a:r>
              <a:rPr lang="sl-SI" sz="3200" b="1">
                <a:solidFill>
                  <a:srgbClr val="F08C00"/>
                </a:solidFill>
              </a:rPr>
              <a:t>A</a:t>
            </a:r>
            <a:br>
              <a:rPr lang="sl-SI" sz="3200" b="1">
                <a:solidFill>
                  <a:srgbClr val="F08C00"/>
                </a:solidFill>
              </a:rPr>
            </a:br>
            <a:r>
              <a:rPr lang="sl-SI" sz="3200" b="1">
                <a:solidFill>
                  <a:srgbClr val="F08C00"/>
                </a:solidFill>
              </a:rPr>
              <a:t>T</a:t>
            </a:r>
            <a:br>
              <a:rPr lang="sl-SI" sz="3200" b="1">
                <a:solidFill>
                  <a:srgbClr val="F08C00"/>
                </a:solidFill>
              </a:rPr>
            </a:br>
            <a:r>
              <a:rPr lang="sl-SI" sz="3200" b="1">
                <a:solidFill>
                  <a:srgbClr val="F08C00"/>
                </a:solidFill>
              </a:rPr>
              <a:t>I</a:t>
            </a:r>
          </a:p>
          <a:p>
            <a:pPr marL="342900" indent="-342900" algn="ctr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sl-SI" sz="3200" b="1">
                <a:solidFill>
                  <a:srgbClr val="F08C00"/>
                </a:solidFill>
              </a:rPr>
              <a:t>   K</a:t>
            </a:r>
            <a:br>
              <a:rPr lang="sl-SI" sz="3200" b="1">
                <a:solidFill>
                  <a:srgbClr val="F08C00"/>
                </a:solidFill>
              </a:rPr>
            </a:br>
            <a:r>
              <a:rPr lang="sl-SI" sz="3200" b="1">
                <a:solidFill>
                  <a:srgbClr val="F08C00"/>
                </a:solidFill>
              </a:rPr>
              <a:t>A</a:t>
            </a:r>
            <a:br>
              <a:rPr lang="sl-SI" sz="3200" b="1">
                <a:solidFill>
                  <a:srgbClr val="F08C00"/>
                </a:solidFill>
              </a:rPr>
            </a:br>
            <a:endParaRPr lang="sl-SI" sz="3200">
              <a:solidFill>
                <a:srgbClr val="F5CD6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>
          <a:xfrm>
            <a:off x="2195513" y="873125"/>
            <a:ext cx="6743700" cy="504825"/>
          </a:xfrm>
        </p:spPr>
        <p:txBody>
          <a:bodyPr/>
          <a:lstStyle/>
          <a:p>
            <a:r>
              <a:rPr lang="sl-SI" sz="3200" smtClean="0"/>
              <a:t>  </a:t>
            </a:r>
            <a:r>
              <a:rPr lang="sl-SI" sz="3200" smtClean="0">
                <a:latin typeface="Arial" charset="0"/>
              </a:rPr>
              <a:t>Motiv za izvedbo projekta</a:t>
            </a:r>
            <a:endParaRPr lang="sl-SI" smtClean="0">
              <a:latin typeface="Arial" charset="0"/>
            </a:endParaRPr>
          </a:p>
        </p:txBody>
      </p:sp>
      <p:sp>
        <p:nvSpPr>
          <p:cNvPr id="4099" name="Rectangle 9"/>
          <p:cNvSpPr>
            <a:spLocks noChangeArrowheads="1"/>
          </p:cNvSpPr>
          <p:nvPr/>
        </p:nvSpPr>
        <p:spPr bwMode="auto">
          <a:xfrm>
            <a:off x="0" y="2492375"/>
            <a:ext cx="80279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sl-SI" sz="2400">
                <a:solidFill>
                  <a:srgbClr val="F5CD69"/>
                </a:solidFill>
              </a:rPr>
              <a:t>  »</a:t>
            </a:r>
            <a:r>
              <a:rPr lang="sl-SI" sz="2400" b="1">
                <a:solidFill>
                  <a:srgbClr val="F5CD69"/>
                </a:solidFill>
              </a:rPr>
              <a:t>Kako s timskim poučevanjem učiteljev matematike in strokovnih predmetov, pri dijakih doseči globlje razumevanje vsebin strokovnega predmeta?«</a:t>
            </a:r>
            <a:r>
              <a:rPr lang="sl-SI" sz="2400">
                <a:solidFill>
                  <a:srgbClr val="F5CD69"/>
                </a:solidFill>
                <a:latin typeface="SI Meta Normal Caps" pitchFamily="2" charset="0"/>
              </a:rPr>
              <a:t> </a:t>
            </a:r>
          </a:p>
        </p:txBody>
      </p:sp>
      <p:sp>
        <p:nvSpPr>
          <p:cNvPr id="4100" name="Rectangle 10"/>
          <p:cNvSpPr>
            <a:spLocks noChangeArrowheads="1"/>
          </p:cNvSpPr>
          <p:nvPr/>
        </p:nvSpPr>
        <p:spPr bwMode="auto">
          <a:xfrm>
            <a:off x="0" y="1952625"/>
            <a:ext cx="41402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sl-SI" sz="2400">
                <a:solidFill>
                  <a:srgbClr val="F08C00"/>
                </a:solidFill>
              </a:rPr>
              <a:t>Raziskovalno vprašanje:</a:t>
            </a:r>
            <a:endParaRPr lang="sl-SI" sz="2400">
              <a:solidFill>
                <a:srgbClr val="F08C00"/>
              </a:solidFill>
              <a:latin typeface="SI Meta Normal Caps" pitchFamily="2" charset="0"/>
            </a:endParaRPr>
          </a:p>
        </p:txBody>
      </p:sp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0" y="4724400"/>
            <a:ext cx="8280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sl-SI" sz="2400">
                <a:solidFill>
                  <a:srgbClr val="F5CD69"/>
                </a:solidFill>
              </a:rPr>
              <a:t>  »Ce</a:t>
            </a:r>
            <a:r>
              <a:rPr lang="sl-SI" sz="2400" b="1">
                <a:solidFill>
                  <a:srgbClr val="F5CD69"/>
                </a:solidFill>
              </a:rPr>
              <a:t>loletno sistematično sodelovalno poučevanje, ter izvedba štirih ur interaktivnega timskega poučevanja, bo dijakom prineslo globlje razumevanje snovi obeh predmetov in doseg boljših učnih rezultatov.«</a:t>
            </a:r>
            <a:r>
              <a:rPr lang="sl-SI" sz="2400">
                <a:solidFill>
                  <a:srgbClr val="F08C00"/>
                </a:solidFill>
                <a:latin typeface="SI Meta Normal Caps" pitchFamily="2" charset="0"/>
              </a:rPr>
              <a:t> 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0" y="4184650"/>
            <a:ext cx="378142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sl-SI" sz="2400">
                <a:solidFill>
                  <a:srgbClr val="F08C00"/>
                </a:solidFill>
              </a:rPr>
              <a:t>Postavljena hipoteza:</a:t>
            </a:r>
            <a:endParaRPr lang="sl-SI" sz="2400">
              <a:solidFill>
                <a:srgbClr val="F08C00"/>
              </a:solidFill>
              <a:latin typeface="SI Meta Normal Cap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23963" y="2492375"/>
            <a:ext cx="6732587" cy="720725"/>
          </a:xfrm>
        </p:spPr>
        <p:txBody>
          <a:bodyPr/>
          <a:lstStyle/>
          <a:p>
            <a:r>
              <a:rPr lang="sl-SI" smtClean="0">
                <a:solidFill>
                  <a:srgbClr val="F5CD69"/>
                </a:solidFill>
                <a:latin typeface="Arial" charset="0"/>
              </a:rPr>
              <a:t>Začetek:         2010/11  (3. letnik)	</a:t>
            </a:r>
            <a:endParaRPr lang="sl-SI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123" name="Title 3"/>
          <p:cNvSpPr>
            <a:spLocks noGrp="1"/>
          </p:cNvSpPr>
          <p:nvPr>
            <p:ph type="title"/>
          </p:nvPr>
        </p:nvSpPr>
        <p:spPr>
          <a:xfrm>
            <a:off x="2195513" y="873125"/>
            <a:ext cx="6743700" cy="504825"/>
          </a:xfrm>
        </p:spPr>
        <p:txBody>
          <a:bodyPr/>
          <a:lstStyle/>
          <a:p>
            <a:r>
              <a:rPr lang="sl-SI" sz="3200" dirty="0" smtClean="0"/>
              <a:t>  </a:t>
            </a:r>
            <a:r>
              <a:rPr lang="sl-SI" sz="3200" dirty="0" smtClean="0">
                <a:latin typeface="Arial" charset="0"/>
              </a:rPr>
              <a:t>Razvoj projekta</a:t>
            </a:r>
            <a:endParaRPr lang="sl-SI" dirty="0" smtClean="0">
              <a:latin typeface="Arial" charset="0"/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1223963" y="3213100"/>
            <a:ext cx="29892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sl-SI" sz="3200">
                <a:solidFill>
                  <a:srgbClr val="F08C00"/>
                </a:solidFill>
              </a:rPr>
              <a:t>Trenutno:</a:t>
            </a:r>
          </a:p>
        </p:txBody>
      </p:sp>
      <p:sp>
        <p:nvSpPr>
          <p:cNvPr id="5125" name="Rectangle 9"/>
          <p:cNvSpPr>
            <a:spLocks noChangeArrowheads="1"/>
          </p:cNvSpPr>
          <p:nvPr/>
        </p:nvSpPr>
        <p:spPr bwMode="auto">
          <a:xfrm>
            <a:off x="1223963" y="3933825"/>
            <a:ext cx="6985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sl-SI" sz="3200">
                <a:solidFill>
                  <a:srgbClr val="F5CD69"/>
                </a:solidFill>
              </a:rPr>
              <a:t>Nadaljevanje: 2012/13  (2. letnik)</a:t>
            </a:r>
          </a:p>
        </p:txBody>
      </p:sp>
      <p:sp>
        <p:nvSpPr>
          <p:cNvPr id="5126" name="Rectangle 11"/>
          <p:cNvSpPr>
            <a:spLocks noChangeArrowheads="1"/>
          </p:cNvSpPr>
          <p:nvPr/>
        </p:nvSpPr>
        <p:spPr bwMode="auto">
          <a:xfrm>
            <a:off x="4140200" y="3176588"/>
            <a:ext cx="37433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sl-SI" sz="3200">
                <a:solidFill>
                  <a:srgbClr val="F08C00"/>
                </a:solidFill>
              </a:rPr>
              <a:t>2011/12  (4. letnik)</a:t>
            </a:r>
            <a:r>
              <a:rPr lang="sl-SI" sz="3200">
                <a:solidFill>
                  <a:srgbClr val="F5CD69"/>
                </a:solidFill>
              </a:rPr>
              <a:t>	</a:t>
            </a:r>
            <a:endParaRPr lang="sl-SI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575" y="862013"/>
            <a:ext cx="5911907" cy="504825"/>
          </a:xfrm>
        </p:spPr>
        <p:txBody>
          <a:bodyPr/>
          <a:lstStyle/>
          <a:p>
            <a:r>
              <a:rPr lang="sl-SI" sz="2400" dirty="0" smtClean="0">
                <a:latin typeface="Arial" pitchFamily="34" charset="0"/>
                <a:cs typeface="Arial" pitchFamily="34" charset="0"/>
              </a:rPr>
              <a:t>Timsko poučevanje 2011/2012</a:t>
            </a:r>
            <a:endParaRPr lang="sl-SI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>
                <a:latin typeface="Arial" pitchFamily="34" charset="0"/>
                <a:cs typeface="Arial" pitchFamily="34" charset="0"/>
                <a:hlinkClick r:id="rId2" action="ppaction://hlinkfile"/>
              </a:rPr>
              <a:t>MAT-RAČ</a:t>
            </a:r>
            <a:endParaRPr lang="sl-SI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l-SI" sz="1800" dirty="0" smtClean="0">
                <a:latin typeface="Arial" pitchFamily="34" charset="0"/>
                <a:cs typeface="Arial" pitchFamily="34" charset="0"/>
              </a:rPr>
              <a:t>( podatkovne baze- relacijska algebra- teorija množic)</a:t>
            </a:r>
          </a:p>
          <a:p>
            <a:pPr>
              <a:buNone/>
            </a:pPr>
            <a:endParaRPr lang="sl-SI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l-SI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MAT-MEH </a:t>
            </a:r>
            <a:endParaRPr lang="sl-SI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l-SI" sz="1800" dirty="0" smtClean="0">
                <a:latin typeface="Arial" pitchFamily="34" charset="0"/>
                <a:cs typeface="Arial" pitchFamily="34" charset="0"/>
              </a:rPr>
              <a:t>( Vztrajnostni moment votlega valja)</a:t>
            </a:r>
          </a:p>
          <a:p>
            <a:pPr>
              <a:buNone/>
            </a:pPr>
            <a:endParaRPr lang="sl-SI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l-SI" dirty="0" smtClean="0">
                <a:latin typeface="Arial" pitchFamily="34" charset="0"/>
                <a:cs typeface="Arial" pitchFamily="34" charset="0"/>
                <a:hlinkClick r:id="rId4" action="ppaction://hlinkfile"/>
              </a:rPr>
              <a:t>MAT-MEH</a:t>
            </a:r>
            <a:endParaRPr lang="sl-SI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l-SI" sz="1800" dirty="0" smtClean="0">
                <a:latin typeface="Arial" pitchFamily="34" charset="0"/>
                <a:cs typeface="Arial" pitchFamily="34" charset="0"/>
              </a:rPr>
              <a:t>( Računanje vztrajnostnega momenta droga z določenim integralom)</a:t>
            </a:r>
          </a:p>
          <a:p>
            <a:pPr>
              <a:buNone/>
            </a:pPr>
            <a:endParaRPr lang="sl-SI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l-SI" dirty="0" smtClean="0">
                <a:latin typeface="Arial" pitchFamily="34" charset="0"/>
                <a:cs typeface="Arial" pitchFamily="34" charset="0"/>
                <a:hlinkClick r:id="rId5" action="ppaction://hlinkfile"/>
              </a:rPr>
              <a:t>MAT- ELE</a:t>
            </a:r>
            <a:endParaRPr lang="sl-SI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l-SI" sz="1800" dirty="0" smtClean="0">
                <a:latin typeface="Arial" pitchFamily="34" charset="0"/>
                <a:cs typeface="Arial" pitchFamily="34" charset="0"/>
              </a:rPr>
              <a:t>( Reševanje diferencialne enačbe pri prehodnih pojavih)</a:t>
            </a:r>
            <a:endParaRPr lang="sl-SI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latin typeface="Arial" pitchFamily="34" charset="0"/>
                <a:cs typeface="Arial" pitchFamily="34" charset="0"/>
              </a:rPr>
              <a:t>Spletno anketiranje dijakov</a:t>
            </a:r>
            <a:endParaRPr lang="sl-SI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sz="4800" dirty="0" smtClean="0">
                <a:latin typeface="Arial" pitchFamily="34" charset="0"/>
                <a:cs typeface="Arial" pitchFamily="34" charset="0"/>
              </a:rPr>
              <a:t>Google docs </a:t>
            </a:r>
            <a:r>
              <a:rPr lang="sl-SI" dirty="0" smtClean="0">
                <a:latin typeface="Arial" pitchFamily="34" charset="0"/>
                <a:cs typeface="Arial" pitchFamily="34" charset="0"/>
              </a:rPr>
              <a:t>– spletni vprašalnik </a:t>
            </a:r>
          </a:p>
          <a:p>
            <a:endParaRPr lang="sl-SI" dirty="0" smtClean="0">
              <a:latin typeface="Arial" pitchFamily="34" charset="0"/>
              <a:cs typeface="Arial" pitchFamily="34" charset="0"/>
              <a:hlinkClick r:id="rId2"/>
            </a:endParaRPr>
          </a:p>
          <a:p>
            <a:r>
              <a:rPr lang="sl-SI" dirty="0" smtClean="0">
                <a:latin typeface="Arial" pitchFamily="34" charset="0"/>
                <a:cs typeface="Arial" pitchFamily="34" charset="0"/>
                <a:hlinkClick r:id="rId2"/>
              </a:rPr>
              <a:t>Anketa po uri TP</a:t>
            </a:r>
            <a:endParaRPr lang="sl-SI" dirty="0" smtClean="0">
              <a:latin typeface="Arial" pitchFamily="34" charset="0"/>
              <a:cs typeface="Arial" pitchFamily="34" charset="0"/>
            </a:endParaRPr>
          </a:p>
          <a:p>
            <a:endParaRPr lang="sl-SI" dirty="0" smtClean="0">
              <a:latin typeface="Arial" pitchFamily="34" charset="0"/>
              <a:cs typeface="Arial" pitchFamily="34" charset="0"/>
            </a:endParaRPr>
          </a:p>
          <a:p>
            <a:r>
              <a:rPr lang="sl-SI" dirty="0" smtClean="0">
                <a:latin typeface="Arial" pitchFamily="34" charset="0"/>
                <a:cs typeface="Arial" pitchFamily="34" charset="0"/>
                <a:hlinkClick r:id="rId3"/>
              </a:rPr>
              <a:t>Statistična analiza ( povzetek) ankete</a:t>
            </a:r>
            <a:endParaRPr lang="sl-SI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smtClean="0">
                <a:latin typeface="Arial" charset="0"/>
              </a:rPr>
              <a:t>Zaključek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989138"/>
            <a:ext cx="5761037" cy="21605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sl-SI" sz="4000" smtClean="0">
                <a:solidFill>
                  <a:srgbClr val="64AACD"/>
                </a:solidFill>
                <a:latin typeface="Arial" charset="0"/>
              </a:rPr>
              <a:t>TŠC – KRANJ</a:t>
            </a:r>
          </a:p>
          <a:p>
            <a:pPr algn="ctr">
              <a:buFont typeface="Wingdings" pitchFamily="2" charset="2"/>
              <a:buNone/>
            </a:pPr>
            <a:r>
              <a:rPr lang="sl-SI" sz="4000" smtClean="0">
                <a:latin typeface="Arial" charset="0"/>
              </a:rPr>
              <a:t>Strokovna gimnazija</a:t>
            </a:r>
          </a:p>
          <a:p>
            <a:pPr algn="ctr">
              <a:buFont typeface="Wingdings" pitchFamily="2" charset="2"/>
              <a:buNone/>
            </a:pPr>
            <a:endParaRPr lang="sl-SI" sz="4000" smtClean="0">
              <a:latin typeface="Arial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47813" y="5913438"/>
            <a:ext cx="5761037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sl-SI" sz="4000">
                <a:solidFill>
                  <a:srgbClr val="64C823"/>
                </a:solidFill>
              </a:rPr>
              <a:t>Hvala za pozornost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547813" y="3465513"/>
            <a:ext cx="5761037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defRPr/>
            </a:pPr>
            <a:r>
              <a:rPr lang="sl-SI" sz="15000">
                <a:solidFill>
                  <a:srgbClr val="F08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itchFamily="82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SI Meta Normal Caps"/>
        <a:ea typeface=""/>
        <a:cs typeface=""/>
      </a:majorFont>
      <a:minorFont>
        <a:latin typeface="SI Meta Normal Caps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185</Words>
  <Application>Microsoft Office PowerPoint</Application>
  <PresentationFormat>Diaprojekcija na zaslonu (4:3)</PresentationFormat>
  <Paragraphs>43</Paragraphs>
  <Slides>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Privzeti načrt</vt:lpstr>
      <vt:lpstr>PREDSTAVITEV ŠOLSKEGA RAZVOJNEGA PROJEKTA </vt:lpstr>
      <vt:lpstr>  Medpredmetno timsko poučevanje</vt:lpstr>
      <vt:lpstr>  Motiv za izvedbo projekta</vt:lpstr>
      <vt:lpstr>  Razvoj projekta</vt:lpstr>
      <vt:lpstr>Timsko poučevanje 2011/2012</vt:lpstr>
      <vt:lpstr>Spletno anketiranje dijakov</vt:lpstr>
      <vt:lpstr>Zaključek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Stanislav Jagodic</dc:creator>
  <cp:lastModifiedBy>Elena Kecman</cp:lastModifiedBy>
  <cp:revision>131</cp:revision>
  <dcterms:created xsi:type="dcterms:W3CDTF">2011-05-30T21:26:59Z</dcterms:created>
  <dcterms:modified xsi:type="dcterms:W3CDTF">2012-03-09T07:58:41Z</dcterms:modified>
</cp:coreProperties>
</file>